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0"/>
  </p:notesMasterIdLst>
  <p:sldIdLst>
    <p:sldId id="256" r:id="rId2"/>
    <p:sldId id="265" r:id="rId3"/>
    <p:sldId id="290" r:id="rId4"/>
    <p:sldId id="266" r:id="rId5"/>
    <p:sldId id="286" r:id="rId6"/>
    <p:sldId id="287" r:id="rId7"/>
    <p:sldId id="288" r:id="rId8"/>
    <p:sldId id="289" r:id="rId9"/>
    <p:sldId id="267" r:id="rId10"/>
    <p:sldId id="268" r:id="rId11"/>
    <p:sldId id="259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543" autoAdjust="0"/>
    <p:restoredTop sz="94660"/>
  </p:normalViewPr>
  <p:slideViewPr>
    <p:cSldViewPr>
      <p:cViewPr varScale="1">
        <p:scale>
          <a:sx n="66" d="100"/>
          <a:sy n="66" d="100"/>
        </p:scale>
        <p:origin x="-19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68F4039-AD73-4ACA-8790-B95ED911377C}" type="datetimeFigureOut">
              <a:rPr lang="ar-SA" smtClean="0"/>
              <a:t>01/06/38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6D228EF-1FC5-4ABA-AAF7-632970D333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42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01/06/38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388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01/06/38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723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01/06/38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449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01/06/38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248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01/06/38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617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01/06/38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31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01/06/38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207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01/06/38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831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01/06/38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978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01/06/38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491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6E06-22AE-45DC-96D9-5C6928B5CF4A}" type="datetimeFigureOut">
              <a:rPr lang="ar-SA" smtClean="0"/>
              <a:t>01/06/38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124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B6E06-22AE-45DC-96D9-5C6928B5CF4A}" type="datetimeFigureOut">
              <a:rPr lang="ar-SA" smtClean="0"/>
              <a:t>01/06/38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6EEA1-01C6-42CF-A58C-83349736F1C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642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High Voltage Engineering </a:t>
            </a:r>
            <a:br>
              <a:rPr lang="en-US" dirty="0" smtClean="0"/>
            </a:br>
            <a:r>
              <a:rPr lang="en-US" dirty="0" smtClean="0"/>
              <a:t>(E 1530)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558924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Dr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Tarek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Abd-Elhamid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Dakrory</a:t>
            </a:r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Cascaded transformers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 fontScale="85000" lnSpcReduction="10000"/>
          </a:bodyPr>
          <a:lstStyle/>
          <a:p>
            <a:pPr marL="0" indent="0" algn="l" rtl="0">
              <a:buNone/>
            </a:pPr>
            <a:r>
              <a:rPr lang="en-US" dirty="0"/>
              <a:t>Cascaded transformers were first used by Petersen, </a:t>
            </a:r>
            <a:r>
              <a:rPr lang="en-US" dirty="0" err="1"/>
              <a:t>Dessauer</a:t>
            </a:r>
            <a:r>
              <a:rPr lang="en-US" dirty="0"/>
              <a:t>, and </a:t>
            </a:r>
            <a:r>
              <a:rPr lang="en-US" dirty="0" smtClean="0"/>
              <a:t>Welter (Kind</a:t>
            </a:r>
            <a:r>
              <a:rPr lang="en-US" dirty="0"/>
              <a:t>, 1978</a:t>
            </a:r>
            <a:r>
              <a:rPr lang="en-US" dirty="0" smtClean="0"/>
              <a:t>).</a:t>
            </a:r>
          </a:p>
          <a:p>
            <a:pPr marL="0" indent="0" algn="l" rtl="0">
              <a:buNone/>
            </a:pPr>
            <a:r>
              <a:rPr lang="en-US" dirty="0" smtClean="0"/>
              <a:t>The </a:t>
            </a:r>
            <a:r>
              <a:rPr lang="en-US" dirty="0"/>
              <a:t>low-voltage winding(L) of each upper stage </a:t>
            </a:r>
            <a:r>
              <a:rPr lang="en-US" dirty="0" smtClean="0"/>
              <a:t>is fed </a:t>
            </a:r>
            <a:r>
              <a:rPr lang="en-US" dirty="0"/>
              <a:t>from an excitation winding (E) in the stage immediately </a:t>
            </a:r>
            <a:r>
              <a:rPr lang="en-US" dirty="0" smtClean="0"/>
              <a:t>below it</a:t>
            </a:r>
            <a:r>
              <a:rPr lang="en-US" dirty="0"/>
              <a:t>.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The L and </a:t>
            </a:r>
            <a:r>
              <a:rPr lang="en-US" dirty="0"/>
              <a:t>E windings are therefore rated at currents higher than those of the </a:t>
            </a:r>
            <a:r>
              <a:rPr lang="en-US" dirty="0" smtClean="0"/>
              <a:t>H windings</a:t>
            </a:r>
            <a:r>
              <a:rPr lang="en-US" dirty="0"/>
              <a:t>; the excitation windings at the lower stages evidently carry </a:t>
            </a:r>
            <a:r>
              <a:rPr lang="en-US" dirty="0" smtClean="0"/>
              <a:t>higher loading </a:t>
            </a:r>
            <a:r>
              <a:rPr lang="en-US" dirty="0"/>
              <a:t>than those of the upper </a:t>
            </a:r>
            <a:r>
              <a:rPr lang="en-US" dirty="0" smtClean="0"/>
              <a:t>stage E</a:t>
            </a:r>
            <a:r>
              <a:rPr lang="en-US" dirty="0"/>
              <a:t>.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If </a:t>
            </a:r>
            <a:r>
              <a:rPr lang="en-US" dirty="0"/>
              <a:t>the power carried by the </a:t>
            </a:r>
            <a:r>
              <a:rPr lang="en-US" dirty="0" smtClean="0"/>
              <a:t>third stage is </a:t>
            </a:r>
            <a:r>
              <a:rPr lang="en-US" b="1" dirty="0" err="1" smtClean="0"/>
              <a:t>P,</a:t>
            </a:r>
            <a:r>
              <a:rPr lang="en-US" dirty="0" err="1" smtClean="0"/>
              <a:t>the</a:t>
            </a:r>
            <a:r>
              <a:rPr lang="en-US" dirty="0" smtClean="0"/>
              <a:t> </a:t>
            </a:r>
            <a:r>
              <a:rPr lang="en-US" dirty="0"/>
              <a:t>power carried by the second and first </a:t>
            </a:r>
            <a:r>
              <a:rPr lang="en-US" dirty="0" smtClean="0"/>
              <a:t>stages are, respectively</a:t>
            </a:r>
            <a:r>
              <a:rPr lang="en-US" dirty="0"/>
              <a:t>, </a:t>
            </a:r>
            <a:r>
              <a:rPr lang="en-US" b="1" i="1" dirty="0"/>
              <a:t>2P </a:t>
            </a:r>
            <a:r>
              <a:rPr lang="en-US" b="1" dirty="0" smtClean="0"/>
              <a:t>and 3P</a:t>
            </a:r>
          </a:p>
          <a:p>
            <a:pPr marL="0" indent="0" algn="l" rtl="0">
              <a:buNone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90310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738" y="332656"/>
            <a:ext cx="2016224" cy="4686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1259632" y="5039248"/>
            <a:ext cx="69847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1200</a:t>
            </a:r>
            <a:r>
              <a:rPr lang="en-US" b="1" dirty="0"/>
              <a:t>kV </a:t>
            </a:r>
            <a:r>
              <a:rPr lang="en-US" dirty="0"/>
              <a:t>cascaded transformer with insulating containers. Total</a:t>
            </a:r>
            <a:br>
              <a:rPr lang="en-US" dirty="0"/>
            </a:br>
            <a:r>
              <a:rPr lang="en-US" dirty="0"/>
              <a:t>height about 12m.</a:t>
            </a:r>
            <a:br>
              <a:rPr lang="en-US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1655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47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R</a:t>
            </a:r>
            <a:r>
              <a:rPr lang="en-US" sz="2700" b="1" dirty="0" smtClean="0"/>
              <a:t>esonant </a:t>
            </a:r>
            <a:r>
              <a:rPr lang="en-US" sz="2700" b="1" dirty="0"/>
              <a:t>C</a:t>
            </a:r>
            <a:r>
              <a:rPr lang="en-US" sz="2700" b="1" dirty="0" smtClean="0"/>
              <a:t>ircuits</a:t>
            </a:r>
            <a:r>
              <a:rPr lang="en-US" sz="2700" b="1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376" y="332656"/>
            <a:ext cx="3168352" cy="6090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376" y="6368598"/>
            <a:ext cx="2906055" cy="258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38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series resonant transformers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sz="2400" b="1" dirty="0"/>
              <a:t>The main advantages of series resonant transformers are:</a:t>
            </a:r>
            <a:br>
              <a:rPr lang="en-US" sz="2400" b="1" dirty="0"/>
            </a:br>
            <a:r>
              <a:rPr lang="en-US" sz="2600" dirty="0"/>
              <a:t>1. Pure sinusoidal output waveforms.</a:t>
            </a:r>
            <a:br>
              <a:rPr lang="en-US" sz="2600" dirty="0"/>
            </a:br>
            <a:r>
              <a:rPr lang="en-US" sz="2600" dirty="0"/>
              <a:t>2. Less power requirements from the mains (5-10% of straight circuit requirements).</a:t>
            </a:r>
            <a:br>
              <a:rPr lang="en-US" sz="2600" dirty="0"/>
            </a:br>
            <a:r>
              <a:rPr lang="en-US" sz="2600" dirty="0"/>
              <a:t>3. No high-power arcing or heavy current surges occur if the </a:t>
            </a:r>
            <a:r>
              <a:rPr lang="en-US" sz="2600" dirty="0" smtClean="0"/>
              <a:t>test object </a:t>
            </a:r>
            <a:r>
              <a:rPr lang="en-US" sz="2600" dirty="0"/>
              <a:t>fails, as the resonance is heavily disturbed by the </a:t>
            </a:r>
            <a:r>
              <a:rPr lang="en-US" sz="2600" dirty="0" smtClean="0"/>
              <a:t>resulting short </a:t>
            </a:r>
            <a:r>
              <a:rPr lang="en-US" sz="2600" dirty="0"/>
              <a:t>circuit.</a:t>
            </a:r>
            <a:br>
              <a:rPr lang="en-US" sz="2600" dirty="0"/>
            </a:br>
            <a:r>
              <a:rPr lang="en-US" sz="2600" dirty="0"/>
              <a:t>4. Cascading is also possible for producing very high voltages</a:t>
            </a:r>
            <a:r>
              <a:rPr lang="en-US" sz="2600" dirty="0" smtClean="0"/>
              <a:t>.</a:t>
            </a:r>
          </a:p>
          <a:p>
            <a:pPr marL="0" indent="0" algn="l" rtl="0">
              <a:buNone/>
            </a:pPr>
            <a:r>
              <a:rPr lang="en-US" sz="2800" dirty="0" smtClean="0"/>
              <a:t>    5. Simple </a:t>
            </a:r>
            <a:r>
              <a:rPr lang="en-US" sz="2800" dirty="0"/>
              <a:t>and compact test setup</a:t>
            </a:r>
            <a:r>
              <a:rPr lang="en-US" sz="2800" dirty="0" smtClean="0"/>
              <a:t>.</a:t>
            </a:r>
          </a:p>
          <a:p>
            <a:pPr marL="0" indent="0" algn="l" rtl="0">
              <a:buNone/>
            </a:pPr>
            <a:endParaRPr lang="en-US" sz="2800" dirty="0"/>
          </a:p>
          <a:p>
            <a:pPr marL="0" indent="0" algn="l" rtl="0">
              <a:buNone/>
            </a:pPr>
            <a:r>
              <a:rPr lang="en-US" sz="3100" dirty="0"/>
              <a:t>The main disadvantage </a:t>
            </a:r>
            <a:r>
              <a:rPr lang="en-US" sz="2800" dirty="0"/>
              <a:t>is that the additional variable reactors should</a:t>
            </a:r>
            <a:br>
              <a:rPr lang="en-US" sz="2800" dirty="0"/>
            </a:br>
            <a:r>
              <a:rPr lang="en-US" sz="2800" dirty="0"/>
              <a:t>withstand the full-test voltage and full-current rating.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900" dirty="0"/>
              <a:t>Series resonance </a:t>
            </a:r>
            <a:r>
              <a:rPr lang="en-US" sz="2900" dirty="0" smtClean="0"/>
              <a:t>sets are </a:t>
            </a:r>
            <a:r>
              <a:rPr lang="en-US" sz="2900" dirty="0"/>
              <a:t>usually brought into resonance by mechanical adjustment </a:t>
            </a:r>
            <a:r>
              <a:rPr lang="en-US" sz="2900" dirty="0" smtClean="0"/>
              <a:t>of an </a:t>
            </a:r>
            <a:r>
              <a:rPr lang="en-US" sz="2900" dirty="0"/>
              <a:t>air </a:t>
            </a:r>
            <a:r>
              <a:rPr lang="en-US" sz="2900" dirty="0" smtClean="0"/>
              <a:t>gap</a:t>
            </a:r>
            <a:r>
              <a:rPr lang="en-US" sz="2900" dirty="0"/>
              <a:t> </a:t>
            </a:r>
            <a:r>
              <a:rPr lang="en-US" sz="2900" dirty="0" smtClean="0"/>
              <a:t>in </a:t>
            </a:r>
            <a:r>
              <a:rPr lang="en-US" sz="2900" dirty="0"/>
              <a:t>the iron core of the reactor. These sets are designed and commonly </a:t>
            </a:r>
            <a:r>
              <a:rPr lang="en-US" sz="2900" dirty="0" smtClean="0"/>
              <a:t>used for </a:t>
            </a:r>
            <a:r>
              <a:rPr lang="en-US" sz="2900" dirty="0"/>
              <a:t>partial discharge </a:t>
            </a:r>
            <a:r>
              <a:rPr lang="en-US" sz="2900" dirty="0" smtClean="0"/>
              <a:t>testing and </a:t>
            </a:r>
            <a:r>
              <a:rPr lang="en-US" sz="2900" dirty="0"/>
              <a:t>for testing installed </a:t>
            </a:r>
            <a:r>
              <a:rPr lang="en-US" sz="2900" dirty="0" smtClean="0"/>
              <a:t>gas-insulated systems </a:t>
            </a:r>
            <a:r>
              <a:rPr lang="en-US" sz="2900" dirty="0"/>
              <a:t>in the field.</a:t>
            </a:r>
            <a:br>
              <a:rPr lang="en-US" sz="2900" dirty="0"/>
            </a:br>
            <a:endParaRPr lang="ar-SA" sz="2900" dirty="0"/>
          </a:p>
        </p:txBody>
      </p:sp>
    </p:spTree>
    <p:extLst>
      <p:ext uri="{BB962C8B-B14F-4D97-AF65-F5344CB8AC3E}">
        <p14:creationId xmlns:p14="http://schemas.microsoft.com/office/powerpoint/2010/main" val="13271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resonance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531" y="1268760"/>
            <a:ext cx="5957097" cy="4433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1175048" y="5949280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dirty="0"/>
              <a:t>800 kV/8000kVA series-resonant test system.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9282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7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1885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759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339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376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/>
              <a:t>Generation of HV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DC, AC, and impulse voltage</a:t>
            </a:r>
            <a:r>
              <a:rPr lang="en-US" dirty="0"/>
              <a:t>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l" rtl="0"/>
            <a:r>
              <a:rPr lang="en-US" dirty="0"/>
              <a:t>The voltage-multiplier circuit using the </a:t>
            </a:r>
            <a:r>
              <a:rPr lang="en-US" dirty="0" smtClean="0"/>
              <a:t>Cockcroft-Walton.</a:t>
            </a:r>
          </a:p>
          <a:p>
            <a:pPr algn="l" rtl="0"/>
            <a:r>
              <a:rPr lang="en-US" dirty="0" smtClean="0"/>
              <a:t>Used to get HVDC</a:t>
            </a:r>
          </a:p>
          <a:p>
            <a:pPr algn="l" rtl="0"/>
            <a:r>
              <a:rPr lang="en-US" dirty="0" smtClean="0"/>
              <a:t>The voltage </a:t>
            </a:r>
            <a:r>
              <a:rPr lang="en-US" dirty="0" err="1" smtClean="0"/>
              <a:t>doubler</a:t>
            </a:r>
            <a:r>
              <a:rPr lang="en-US" dirty="0" smtClean="0"/>
              <a:t> circuit is repeated n times</a:t>
            </a:r>
          </a:p>
          <a:p>
            <a:pPr marL="0" indent="0" algn="l" rtl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503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4162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2736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6664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7894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6879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73378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0587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94269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351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926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727" y="0"/>
            <a:ext cx="6171149" cy="652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34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Ripples in Voltage multiplier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0223"/>
          </a:xfrm>
        </p:spPr>
        <p:txBody>
          <a:bodyPr>
            <a:normAutofit/>
          </a:bodyPr>
          <a:lstStyle/>
          <a:p>
            <a:pPr algn="l" rtl="0"/>
            <a:r>
              <a:rPr lang="el-GR" sz="2800" dirty="0" smtClean="0">
                <a:latin typeface="Arial"/>
                <a:cs typeface="Arial"/>
              </a:rPr>
              <a:t>ᵟ</a:t>
            </a:r>
            <a:endParaRPr lang="ar-SA" baseline="30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57317"/>
            <a:ext cx="1152128" cy="81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86" y="2699679"/>
            <a:ext cx="1488554" cy="692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772380" y="2802823"/>
            <a:ext cx="320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l-GR" sz="2800" dirty="0">
                <a:latin typeface="Arial"/>
                <a:cs typeface="Arial"/>
              </a:rPr>
              <a:t>ᵟ</a:t>
            </a:r>
            <a:endParaRPr lang="ar-SA" sz="2800" baseline="30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13" y="3645024"/>
            <a:ext cx="7524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93" y="4509120"/>
            <a:ext cx="30099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56" y="4454846"/>
            <a:ext cx="5603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9" y="5199383"/>
            <a:ext cx="5603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ستطيل 5"/>
          <p:cNvSpPr/>
          <p:nvPr/>
        </p:nvSpPr>
        <p:spPr>
          <a:xfrm>
            <a:off x="746849" y="3667537"/>
            <a:ext cx="301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l-GR" sz="2400" dirty="0">
                <a:latin typeface="Arial"/>
                <a:cs typeface="Arial"/>
              </a:rPr>
              <a:t>ᵟ</a:t>
            </a:r>
            <a:endParaRPr lang="ar-SA" sz="2400" baseline="300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572000" y="4497119"/>
            <a:ext cx="33843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If all capacitors are equals = c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80" y="5157192"/>
            <a:ext cx="24003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36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drop in voltage multiplier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In addition to the ripple voltage </a:t>
            </a:r>
            <a:r>
              <a:rPr lang="el-GR" dirty="0" smtClean="0">
                <a:latin typeface="Arial"/>
                <a:cs typeface="Arial"/>
              </a:rPr>
              <a:t>δ</a:t>
            </a:r>
            <a:r>
              <a:rPr lang="en-US" b="1" dirty="0" smtClean="0"/>
              <a:t> </a:t>
            </a:r>
            <a:r>
              <a:rPr lang="en-US" dirty="0"/>
              <a:t>V, there is a </a:t>
            </a:r>
            <a:r>
              <a:rPr lang="en-US" dirty="0">
                <a:solidFill>
                  <a:srgbClr val="C00000"/>
                </a:solidFill>
              </a:rPr>
              <a:t>voltage </a:t>
            </a:r>
            <a:r>
              <a:rPr lang="en-US" dirty="0" smtClean="0">
                <a:solidFill>
                  <a:srgbClr val="C00000"/>
                </a:solidFill>
              </a:rPr>
              <a:t>drop </a:t>
            </a:r>
            <a:r>
              <a:rPr lang="en-US" dirty="0" smtClean="0">
                <a:latin typeface="Arial"/>
                <a:cs typeface="Arial"/>
              </a:rPr>
              <a:t>∆</a:t>
            </a:r>
            <a:r>
              <a:rPr lang="en-US" dirty="0" smtClean="0"/>
              <a:t>V </a:t>
            </a:r>
            <a:r>
              <a:rPr lang="en-US" dirty="0"/>
              <a:t>which is the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difference </a:t>
            </a:r>
            <a:r>
              <a:rPr lang="en-US" dirty="0" smtClean="0">
                <a:solidFill>
                  <a:srgbClr val="C00000"/>
                </a:solidFill>
              </a:rPr>
              <a:t>between the </a:t>
            </a:r>
            <a:r>
              <a:rPr lang="en-US" dirty="0">
                <a:solidFill>
                  <a:srgbClr val="C00000"/>
                </a:solidFill>
              </a:rPr>
              <a:t>theoretical no-load and on-load voltages. </a:t>
            </a:r>
            <a:endParaRPr lang="en-US" dirty="0" smtClean="0">
              <a:solidFill>
                <a:srgbClr val="C00000"/>
              </a:solidFill>
            </a:endParaRPr>
          </a:p>
          <a:p>
            <a:pPr algn="l" rtl="0"/>
            <a:r>
              <a:rPr lang="en-US" dirty="0" smtClean="0"/>
              <a:t>capacitor </a:t>
            </a:r>
            <a:r>
              <a:rPr lang="en-US" i="1" dirty="0" smtClean="0"/>
              <a:t>C</a:t>
            </a:r>
            <a:r>
              <a:rPr lang="en-US" sz="1900" i="1" dirty="0" smtClean="0"/>
              <a:t>2</a:t>
            </a:r>
            <a:r>
              <a:rPr lang="en-US" i="1" dirty="0" smtClean="0"/>
              <a:t>  </a:t>
            </a:r>
            <a:r>
              <a:rPr lang="en-US" dirty="0" smtClean="0"/>
              <a:t>loses </a:t>
            </a:r>
            <a:r>
              <a:rPr lang="en-US" i="1" dirty="0" err="1"/>
              <a:t>nq</a:t>
            </a:r>
            <a:r>
              <a:rPr lang="en-US" i="1" dirty="0"/>
              <a:t> </a:t>
            </a:r>
            <a:r>
              <a:rPr lang="en-US" dirty="0"/>
              <a:t>during each cycle, so </a:t>
            </a:r>
            <a:r>
              <a:rPr lang="en-US" dirty="0" smtClean="0"/>
              <a:t>capacitor C</a:t>
            </a:r>
            <a:r>
              <a:rPr lang="en-US" sz="1900" dirty="0" smtClean="0"/>
              <a:t>1</a:t>
            </a:r>
            <a:r>
              <a:rPr lang="en-US" dirty="0" smtClean="0"/>
              <a:t>, </a:t>
            </a:r>
            <a:r>
              <a:rPr lang="en-US" dirty="0"/>
              <a:t>has to replenish it. </a:t>
            </a:r>
            <a:endParaRPr lang="en-US" dirty="0" smtClean="0"/>
          </a:p>
          <a:p>
            <a:pPr algn="l" rtl="0"/>
            <a:r>
              <a:rPr lang="en-US" dirty="0" smtClean="0"/>
              <a:t>Therefore</a:t>
            </a:r>
            <a:r>
              <a:rPr lang="en-US" dirty="0"/>
              <a:t>, </a:t>
            </a:r>
            <a:r>
              <a:rPr lang="en-US" dirty="0" smtClean="0"/>
              <a:t>C</a:t>
            </a:r>
            <a:r>
              <a:rPr lang="en-US" sz="2100" dirty="0" smtClean="0"/>
              <a:t>1</a:t>
            </a:r>
            <a:r>
              <a:rPr lang="en-US" dirty="0" smtClean="0"/>
              <a:t> and C</a:t>
            </a:r>
            <a:r>
              <a:rPr lang="en-US" sz="2100" dirty="0" smtClean="0"/>
              <a:t>2 </a:t>
            </a:r>
            <a:r>
              <a:rPr lang="en-US" dirty="0" smtClean="0"/>
              <a:t>charge </a:t>
            </a:r>
            <a:r>
              <a:rPr lang="en-US" dirty="0"/>
              <a:t>up to [ </a:t>
            </a:r>
            <a:r>
              <a:rPr lang="en-US" dirty="0" err="1"/>
              <a:t>V</a:t>
            </a:r>
            <a:r>
              <a:rPr lang="en-US" sz="2000" dirty="0" err="1"/>
              <a:t>s</a:t>
            </a:r>
            <a:r>
              <a:rPr lang="en-US" sz="1400" dirty="0"/>
              <a:t>(max</a:t>
            </a:r>
            <a:r>
              <a:rPr lang="en-US" sz="1200" dirty="0"/>
              <a:t>)</a:t>
            </a:r>
            <a:r>
              <a:rPr lang="en-US" dirty="0"/>
              <a:t>- </a:t>
            </a:r>
            <a:r>
              <a:rPr lang="en-US" i="1" dirty="0" err="1" smtClean="0"/>
              <a:t>nq</a:t>
            </a:r>
            <a:r>
              <a:rPr lang="en-US" i="1" dirty="0" smtClean="0"/>
              <a:t>/C</a:t>
            </a:r>
            <a:r>
              <a:rPr lang="en-US" dirty="0" smtClean="0"/>
              <a:t>]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093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drop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ar-SA" sz="2000" dirty="0" smtClean="0">
                <a:latin typeface="Arial"/>
                <a:cs typeface="Arial"/>
              </a:rPr>
              <a:t>∆</a:t>
            </a:r>
            <a:r>
              <a:rPr lang="ar-SA" dirty="0" smtClean="0">
                <a:latin typeface="Arial"/>
                <a:cs typeface="Arial"/>
              </a:rPr>
              <a:t>    </a:t>
            </a:r>
            <a:r>
              <a:rPr lang="en-US" dirty="0" smtClean="0">
                <a:latin typeface="Arial"/>
                <a:cs typeface="Arial"/>
              </a:rPr>
              <a:t> </a:t>
            </a:r>
            <a:endParaRPr lang="ar-S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11263"/>
            <a:ext cx="40957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971600" y="2420888"/>
            <a:ext cx="69847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For n</a:t>
            </a:r>
            <a:r>
              <a:rPr lang="en-US" sz="3200" dirty="0" smtClean="0">
                <a:latin typeface="Arial"/>
                <a:cs typeface="Arial"/>
              </a:rPr>
              <a:t> › </a:t>
            </a:r>
            <a:r>
              <a:rPr lang="en-US" sz="2000" dirty="0" smtClean="0">
                <a:latin typeface="Arial"/>
                <a:cs typeface="Arial"/>
              </a:rPr>
              <a:t>5, the second and third terms can be neglected</a:t>
            </a:r>
            <a:endParaRPr lang="ar-SA" sz="20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118353" y="3861048"/>
            <a:ext cx="452506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smtClean="0"/>
              <a:t>To get the optimum number of stages</a:t>
            </a:r>
            <a:r>
              <a:rPr lang="en-US" dirty="0" smtClean="0"/>
              <a:t> </a:t>
            </a:r>
            <a:endParaRPr lang="ar-SA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213" y="3120371"/>
            <a:ext cx="39147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570" y="4270153"/>
            <a:ext cx="42386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مربع نص 6"/>
          <p:cNvSpPr txBox="1"/>
          <p:nvPr/>
        </p:nvSpPr>
        <p:spPr>
          <a:xfrm>
            <a:off x="1391213" y="5184553"/>
            <a:ext cx="5485043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The peak value of load voltage I case of </a:t>
            </a:r>
            <a:r>
              <a:rPr lang="en-US" dirty="0" err="1" smtClean="0"/>
              <a:t>n</a:t>
            </a:r>
            <a:r>
              <a:rPr lang="en-US" sz="1200" dirty="0" err="1" smtClean="0"/>
              <a:t>op</a:t>
            </a:r>
            <a:r>
              <a:rPr lang="en-US" sz="1200" dirty="0"/>
              <a:t> </a:t>
            </a:r>
            <a:r>
              <a:rPr lang="en-US" sz="1200" dirty="0" smtClean="0"/>
              <a:t> is</a:t>
            </a:r>
          </a:p>
          <a:p>
            <a:pPr algn="l" rtl="0"/>
            <a:r>
              <a:rPr lang="en-US" dirty="0" smtClean="0"/>
              <a:t>(4/3) </a:t>
            </a:r>
            <a:r>
              <a:rPr lang="en-US" dirty="0" err="1" smtClean="0"/>
              <a:t>V</a:t>
            </a:r>
            <a:r>
              <a:rPr lang="en-US" sz="1200" dirty="0" err="1" smtClean="0"/>
              <a:t>max</a:t>
            </a:r>
            <a:r>
              <a:rPr lang="en-US" sz="1200" dirty="0" smtClean="0"/>
              <a:t>  </a:t>
            </a:r>
            <a:r>
              <a:rPr lang="en-US" sz="2800" dirty="0" err="1" smtClean="0"/>
              <a:t>n</a:t>
            </a:r>
            <a:r>
              <a:rPr lang="en-US" sz="1200" dirty="0" err="1" smtClean="0"/>
              <a:t>op</a:t>
            </a:r>
            <a:endParaRPr lang="ar-SA" sz="1200" dirty="0"/>
          </a:p>
        </p:txBody>
      </p:sp>
    </p:spTree>
    <p:extLst>
      <p:ext uri="{BB962C8B-B14F-4D97-AF65-F5344CB8AC3E}">
        <p14:creationId xmlns:p14="http://schemas.microsoft.com/office/powerpoint/2010/main" val="7007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Capacitor values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For ripple voltage  the value of lower capacitors can be chosen such that </a:t>
            </a:r>
          </a:p>
          <a:p>
            <a:pPr algn="l" rtl="0"/>
            <a:r>
              <a:rPr lang="en-US" dirty="0" smtClean="0"/>
              <a:t>C</a:t>
            </a:r>
            <a:r>
              <a:rPr lang="en-US" sz="2000" dirty="0" smtClean="0"/>
              <a:t>1</a:t>
            </a:r>
            <a:r>
              <a:rPr lang="en-US" dirty="0" smtClean="0"/>
              <a:t>=C</a:t>
            </a:r>
            <a:r>
              <a:rPr lang="en-US" sz="2000" dirty="0" smtClean="0"/>
              <a:t>2</a:t>
            </a:r>
            <a:r>
              <a:rPr lang="en-US" dirty="0" smtClean="0"/>
              <a:t>=</a:t>
            </a:r>
            <a:r>
              <a:rPr lang="en-US" dirty="0" err="1" smtClean="0"/>
              <a:t>nC</a:t>
            </a:r>
            <a:endParaRPr lang="en-US" dirty="0" smtClean="0"/>
          </a:p>
          <a:p>
            <a:pPr algn="l" rtl="0"/>
            <a:r>
              <a:rPr lang="en-US" dirty="0" smtClean="0"/>
              <a:t>C</a:t>
            </a:r>
            <a:r>
              <a:rPr lang="en-US" sz="2400" dirty="0" smtClean="0"/>
              <a:t>3</a:t>
            </a:r>
            <a:r>
              <a:rPr lang="en-US" dirty="0" smtClean="0"/>
              <a:t>=C</a:t>
            </a:r>
            <a:r>
              <a:rPr lang="en-US" sz="2400" dirty="0" smtClean="0"/>
              <a:t>4</a:t>
            </a:r>
            <a:r>
              <a:rPr lang="en-US" dirty="0" smtClean="0"/>
              <a:t>=Cn-1</a:t>
            </a:r>
          </a:p>
          <a:p>
            <a:pPr algn="l" rtl="0"/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37111"/>
            <a:ext cx="2376264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1979712" y="4725144"/>
            <a:ext cx="55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δ</a:t>
            </a:r>
            <a:r>
              <a:rPr lang="en-US" dirty="0" smtClean="0">
                <a:latin typeface="Arial"/>
                <a:cs typeface="Arial"/>
              </a:rPr>
              <a:t>	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2479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pPr rtl="0"/>
            <a:r>
              <a:rPr lang="en-US" b="1" dirty="0" smtClean="0"/>
              <a:t>HVAC Generation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237312"/>
            <a:ext cx="8229600" cy="504056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2000" b="1" dirty="0"/>
              <a:t>Cascaded transformers </a:t>
            </a:r>
            <a:br>
              <a:rPr lang="en-US" sz="2000" b="1" dirty="0"/>
            </a:br>
            <a:endParaRPr lang="ar-SA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124744"/>
            <a:ext cx="7486650" cy="580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3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263</Words>
  <Application>Microsoft Office PowerPoint</Application>
  <PresentationFormat>عرض على الشاشة (3:4)‏</PresentationFormat>
  <Paragraphs>43</Paragraphs>
  <Slides>28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29" baseType="lpstr">
      <vt:lpstr>نسق Office</vt:lpstr>
      <vt:lpstr>High Voltage Engineering  (E 1530) </vt:lpstr>
      <vt:lpstr>Generation of HV  (DC, AC, and impulse voltage)</vt:lpstr>
      <vt:lpstr>عرض تقديمي في PowerPoint</vt:lpstr>
      <vt:lpstr>عرض تقديمي في PowerPoint</vt:lpstr>
      <vt:lpstr>Ripples in Voltage multiplier</vt:lpstr>
      <vt:lpstr>Voltage drop in voltage multiplier</vt:lpstr>
      <vt:lpstr>Voltage drop</vt:lpstr>
      <vt:lpstr>Capacitor values</vt:lpstr>
      <vt:lpstr>HVAC Generation</vt:lpstr>
      <vt:lpstr>Cascaded transformers</vt:lpstr>
      <vt:lpstr>عرض تقديمي في PowerPoint</vt:lpstr>
      <vt:lpstr>Resonant Circuits. </vt:lpstr>
      <vt:lpstr>series resonant transformers</vt:lpstr>
      <vt:lpstr>Series resonance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Voltage Engineering (H.V)</dc:title>
  <dc:creator>wat</dc:creator>
  <cp:lastModifiedBy>wat</cp:lastModifiedBy>
  <cp:revision>53</cp:revision>
  <dcterms:created xsi:type="dcterms:W3CDTF">2017-02-05T19:26:43Z</dcterms:created>
  <dcterms:modified xsi:type="dcterms:W3CDTF">2017-02-27T08:45:02Z</dcterms:modified>
</cp:coreProperties>
</file>